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58" r:id="rId7"/>
    <p:sldId id="290" r:id="rId8"/>
    <p:sldId id="264" r:id="rId9"/>
    <p:sldId id="291" r:id="rId10"/>
    <p:sldId id="268" r:id="rId11"/>
    <p:sldId id="286" r:id="rId12"/>
    <p:sldId id="262" r:id="rId13"/>
    <p:sldId id="292" r:id="rId14"/>
    <p:sldId id="279" r:id="rId15"/>
    <p:sldId id="260"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F200"/>
    <a:srgbClr val="99FF66"/>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204" autoAdjust="0"/>
  </p:normalViewPr>
  <p:slideViewPr>
    <p:cSldViewPr snapToGrid="0">
      <p:cViewPr varScale="1">
        <p:scale>
          <a:sx n="113" d="100"/>
          <a:sy n="113" d="100"/>
        </p:scale>
        <p:origin x="510" y="10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31A60F-6F39-4833-B8C4-13F8ED244EA5}" type="doc">
      <dgm:prSet loTypeId="urn:microsoft.com/office/officeart/2005/8/layout/vList5" loCatId="list" qsTypeId="urn:microsoft.com/office/officeart/2005/8/quickstyle/simple2" qsCatId="simple" csTypeId="urn:microsoft.com/office/officeart/2005/8/colors/accent2_2" csCatId="accent2"/>
      <dgm:spPr/>
      <dgm:t>
        <a:bodyPr/>
        <a:lstStyle/>
        <a:p>
          <a:endParaRPr lang="en-US"/>
        </a:p>
      </dgm:t>
    </dgm:pt>
    <dgm:pt modelId="{2BF2408C-2596-4134-A39A-3EF99E60DC86}">
      <dgm:prSet/>
      <dgm:spPr/>
      <dgm:t>
        <a:bodyPr/>
        <a:lstStyle/>
        <a:p>
          <a:r>
            <a:rPr lang="en-US"/>
            <a:t>Fairly Consistent Results</a:t>
          </a:r>
        </a:p>
      </dgm:t>
    </dgm:pt>
    <dgm:pt modelId="{EEEBEA48-A53F-4BBA-97A4-8A844DE31F1F}" type="parTrans" cxnId="{57AA0CE4-F684-48A4-98FF-2AF7C402AAC9}">
      <dgm:prSet/>
      <dgm:spPr/>
      <dgm:t>
        <a:bodyPr/>
        <a:lstStyle/>
        <a:p>
          <a:endParaRPr lang="en-US"/>
        </a:p>
      </dgm:t>
    </dgm:pt>
    <dgm:pt modelId="{89B067F0-CE11-49B0-AFA5-E751D26C43AA}" type="sibTrans" cxnId="{57AA0CE4-F684-48A4-98FF-2AF7C402AAC9}">
      <dgm:prSet/>
      <dgm:spPr/>
      <dgm:t>
        <a:bodyPr/>
        <a:lstStyle/>
        <a:p>
          <a:endParaRPr lang="en-US"/>
        </a:p>
      </dgm:t>
    </dgm:pt>
    <dgm:pt modelId="{6C83D2EF-B2EB-4EEC-87D8-503AEBFA2261}">
      <dgm:prSet/>
      <dgm:spPr/>
      <dgm:t>
        <a:bodyPr/>
        <a:lstStyle/>
        <a:p>
          <a:r>
            <a:rPr lang="en-US"/>
            <a:t>Steady increase in stress related to external factors</a:t>
          </a:r>
        </a:p>
      </dgm:t>
    </dgm:pt>
    <dgm:pt modelId="{E6E8DC69-3DEB-4CBE-A785-679894DFAA24}" type="parTrans" cxnId="{02B886A0-FD1E-45F3-AF60-CB8742F05A03}">
      <dgm:prSet/>
      <dgm:spPr/>
      <dgm:t>
        <a:bodyPr/>
        <a:lstStyle/>
        <a:p>
          <a:endParaRPr lang="en-US"/>
        </a:p>
      </dgm:t>
    </dgm:pt>
    <dgm:pt modelId="{0D5A0871-88E1-43CA-967B-BD04CFC1AD81}" type="sibTrans" cxnId="{02B886A0-FD1E-45F3-AF60-CB8742F05A03}">
      <dgm:prSet/>
      <dgm:spPr/>
      <dgm:t>
        <a:bodyPr/>
        <a:lstStyle/>
        <a:p>
          <a:endParaRPr lang="en-US"/>
        </a:p>
      </dgm:t>
    </dgm:pt>
    <dgm:pt modelId="{D61EA534-1E46-41A2-9FD6-2AE2EC367188}">
      <dgm:prSet/>
      <dgm:spPr/>
      <dgm:t>
        <a:bodyPr/>
        <a:lstStyle/>
        <a:p>
          <a:r>
            <a:rPr lang="en-US"/>
            <a:t>Days Indoors</a:t>
          </a:r>
        </a:p>
      </dgm:t>
    </dgm:pt>
    <dgm:pt modelId="{02AF68FD-B7FE-431E-8A7E-AB974E0DE8FF}" type="parTrans" cxnId="{23F776BC-20BB-41F4-BC7A-2136CDB818AF}">
      <dgm:prSet/>
      <dgm:spPr/>
      <dgm:t>
        <a:bodyPr/>
        <a:lstStyle/>
        <a:p>
          <a:endParaRPr lang="en-US"/>
        </a:p>
      </dgm:t>
    </dgm:pt>
    <dgm:pt modelId="{1D3B4F4F-3020-4C7E-A6AA-F6027A161659}" type="sibTrans" cxnId="{23F776BC-20BB-41F4-BC7A-2136CDB818AF}">
      <dgm:prSet/>
      <dgm:spPr/>
      <dgm:t>
        <a:bodyPr/>
        <a:lstStyle/>
        <a:p>
          <a:endParaRPr lang="en-US"/>
        </a:p>
      </dgm:t>
    </dgm:pt>
    <dgm:pt modelId="{C66B9F29-937C-4C15-8D87-FD4EAFE7D598}">
      <dgm:prSet/>
      <dgm:spPr/>
      <dgm:t>
        <a:bodyPr/>
        <a:lstStyle/>
        <a:p>
          <a:r>
            <a:rPr lang="en-US"/>
            <a:t>More time at home led to more stress for all ages</a:t>
          </a:r>
        </a:p>
      </dgm:t>
    </dgm:pt>
    <dgm:pt modelId="{FE54DB70-8B21-4B1B-A0AB-DD836DF3D283}" type="parTrans" cxnId="{4DC392D3-A52A-4247-B976-AD6B2F4B3EB5}">
      <dgm:prSet/>
      <dgm:spPr/>
      <dgm:t>
        <a:bodyPr/>
        <a:lstStyle/>
        <a:p>
          <a:endParaRPr lang="en-US"/>
        </a:p>
      </dgm:t>
    </dgm:pt>
    <dgm:pt modelId="{2883C958-B70D-42B1-8AAA-153521E5F4DC}" type="sibTrans" cxnId="{4DC392D3-A52A-4247-B976-AD6B2F4B3EB5}">
      <dgm:prSet/>
      <dgm:spPr/>
      <dgm:t>
        <a:bodyPr/>
        <a:lstStyle/>
        <a:p>
          <a:endParaRPr lang="en-US"/>
        </a:p>
      </dgm:t>
    </dgm:pt>
    <dgm:pt modelId="{60227A71-BE24-42B3-8EB2-14F619DD393D}">
      <dgm:prSet/>
      <dgm:spPr/>
      <dgm:t>
        <a:bodyPr/>
        <a:lstStyle/>
        <a:p>
          <a:r>
            <a:rPr lang="en-US"/>
            <a:t>Occupation​</a:t>
          </a:r>
        </a:p>
      </dgm:t>
    </dgm:pt>
    <dgm:pt modelId="{2F5921C5-4137-4D44-BC1B-138B8275866E}" type="parTrans" cxnId="{684C6FA1-758B-465A-8CB8-6136F4943661}">
      <dgm:prSet/>
      <dgm:spPr/>
      <dgm:t>
        <a:bodyPr/>
        <a:lstStyle/>
        <a:p>
          <a:endParaRPr lang="en-US"/>
        </a:p>
      </dgm:t>
    </dgm:pt>
    <dgm:pt modelId="{D8E4D065-A476-4D10-81EC-A9FC2498762F}" type="sibTrans" cxnId="{684C6FA1-758B-465A-8CB8-6136F4943661}">
      <dgm:prSet/>
      <dgm:spPr/>
      <dgm:t>
        <a:bodyPr/>
        <a:lstStyle/>
        <a:p>
          <a:endParaRPr lang="en-US"/>
        </a:p>
      </dgm:t>
    </dgm:pt>
    <dgm:pt modelId="{A39C996A-D2C5-4990-A072-E374B75157B3}">
      <dgm:prSet/>
      <dgm:spPr/>
      <dgm:t>
        <a:bodyPr/>
        <a:lstStyle/>
        <a:p>
          <a:r>
            <a:rPr lang="en-US"/>
            <a:t>Corporate/Economic positions at high stress risk</a:t>
          </a:r>
        </a:p>
      </dgm:t>
    </dgm:pt>
    <dgm:pt modelId="{34F54265-27F2-400D-A913-B97E463A3648}" type="parTrans" cxnId="{7F9E2A51-56A2-4054-8310-1B0F1F60DF7B}">
      <dgm:prSet/>
      <dgm:spPr/>
      <dgm:t>
        <a:bodyPr/>
        <a:lstStyle/>
        <a:p>
          <a:endParaRPr lang="en-US"/>
        </a:p>
      </dgm:t>
    </dgm:pt>
    <dgm:pt modelId="{9B24B2A9-4694-4785-B14B-42E42AB0041E}" type="sibTrans" cxnId="{7F9E2A51-56A2-4054-8310-1B0F1F60DF7B}">
      <dgm:prSet/>
      <dgm:spPr/>
      <dgm:t>
        <a:bodyPr/>
        <a:lstStyle/>
        <a:p>
          <a:endParaRPr lang="en-US"/>
        </a:p>
      </dgm:t>
    </dgm:pt>
    <dgm:pt modelId="{514B48ED-F254-4940-840B-92100734A3D9}">
      <dgm:prSet/>
      <dgm:spPr/>
      <dgm:t>
        <a:bodyPr/>
        <a:lstStyle/>
        <a:p>
          <a:r>
            <a:rPr lang="en-US"/>
            <a:t>Mental Health History</a:t>
          </a:r>
        </a:p>
      </dgm:t>
    </dgm:pt>
    <dgm:pt modelId="{D507A5A7-CE80-48F6-8BBE-CBC279F0F97D}" type="parTrans" cxnId="{C3F5DC4D-5FB7-4F34-A2AC-53FE869CFDF4}">
      <dgm:prSet/>
      <dgm:spPr/>
      <dgm:t>
        <a:bodyPr/>
        <a:lstStyle/>
        <a:p>
          <a:endParaRPr lang="en-US"/>
        </a:p>
      </dgm:t>
    </dgm:pt>
    <dgm:pt modelId="{B2D6D7D6-9268-4DC3-BED4-195A7306B7D9}" type="sibTrans" cxnId="{C3F5DC4D-5FB7-4F34-A2AC-53FE869CFDF4}">
      <dgm:prSet/>
      <dgm:spPr/>
      <dgm:t>
        <a:bodyPr/>
        <a:lstStyle/>
        <a:p>
          <a:endParaRPr lang="en-US"/>
        </a:p>
      </dgm:t>
    </dgm:pt>
    <dgm:pt modelId="{4827CCF7-0A1D-4F26-AE50-B99D21963ADD}">
      <dgm:prSet/>
      <dgm:spPr/>
      <dgm:t>
        <a:bodyPr/>
        <a:lstStyle/>
        <a:p>
          <a:r>
            <a:rPr lang="en-US"/>
            <a:t>Stress increased steadily regardless of mental health history</a:t>
          </a:r>
        </a:p>
      </dgm:t>
    </dgm:pt>
    <dgm:pt modelId="{D58D03DE-6ED5-44DE-9D32-F1A7EF87B22B}" type="parTrans" cxnId="{714A275F-145C-4BB4-9AD8-77A2B7AB9811}">
      <dgm:prSet/>
      <dgm:spPr/>
      <dgm:t>
        <a:bodyPr/>
        <a:lstStyle/>
        <a:p>
          <a:endParaRPr lang="en-US"/>
        </a:p>
      </dgm:t>
    </dgm:pt>
    <dgm:pt modelId="{F1A87BD5-3E3E-4469-B88B-A264D11EFB22}" type="sibTrans" cxnId="{714A275F-145C-4BB4-9AD8-77A2B7AB9811}">
      <dgm:prSet/>
      <dgm:spPr/>
      <dgm:t>
        <a:bodyPr/>
        <a:lstStyle/>
        <a:p>
          <a:endParaRPr lang="en-US"/>
        </a:p>
      </dgm:t>
    </dgm:pt>
    <dgm:pt modelId="{187C39ED-63AE-4A5B-9DFC-49EDA340C43F}" type="pres">
      <dgm:prSet presAssocID="{5031A60F-6F39-4833-B8C4-13F8ED244EA5}" presName="Name0" presStyleCnt="0">
        <dgm:presLayoutVars>
          <dgm:dir/>
          <dgm:animLvl val="lvl"/>
          <dgm:resizeHandles val="exact"/>
        </dgm:presLayoutVars>
      </dgm:prSet>
      <dgm:spPr/>
    </dgm:pt>
    <dgm:pt modelId="{78448853-47EE-45E3-8921-967EC336294E}" type="pres">
      <dgm:prSet presAssocID="{2BF2408C-2596-4134-A39A-3EF99E60DC86}" presName="linNode" presStyleCnt="0"/>
      <dgm:spPr/>
    </dgm:pt>
    <dgm:pt modelId="{7B97ACBF-BA42-4E5B-A897-6A8B9B57FF53}" type="pres">
      <dgm:prSet presAssocID="{2BF2408C-2596-4134-A39A-3EF99E60DC86}" presName="parentText" presStyleLbl="node1" presStyleIdx="0" presStyleCnt="4">
        <dgm:presLayoutVars>
          <dgm:chMax val="1"/>
          <dgm:bulletEnabled val="1"/>
        </dgm:presLayoutVars>
      </dgm:prSet>
      <dgm:spPr/>
    </dgm:pt>
    <dgm:pt modelId="{FAB9FFE6-D078-4CC8-99BE-6915175DE8EF}" type="pres">
      <dgm:prSet presAssocID="{2BF2408C-2596-4134-A39A-3EF99E60DC86}" presName="descendantText" presStyleLbl="alignAccFollowNode1" presStyleIdx="0" presStyleCnt="4">
        <dgm:presLayoutVars>
          <dgm:bulletEnabled val="1"/>
        </dgm:presLayoutVars>
      </dgm:prSet>
      <dgm:spPr/>
    </dgm:pt>
    <dgm:pt modelId="{2600FCA6-F655-425B-8C3D-C49BF74B32A6}" type="pres">
      <dgm:prSet presAssocID="{89B067F0-CE11-49B0-AFA5-E751D26C43AA}" presName="sp" presStyleCnt="0"/>
      <dgm:spPr/>
    </dgm:pt>
    <dgm:pt modelId="{92526E4D-1A1C-40AA-ACF7-684B0CAB76C8}" type="pres">
      <dgm:prSet presAssocID="{D61EA534-1E46-41A2-9FD6-2AE2EC367188}" presName="linNode" presStyleCnt="0"/>
      <dgm:spPr/>
    </dgm:pt>
    <dgm:pt modelId="{8FEB62CD-98C2-49A0-BA9D-1F072EEA0E52}" type="pres">
      <dgm:prSet presAssocID="{D61EA534-1E46-41A2-9FD6-2AE2EC367188}" presName="parentText" presStyleLbl="node1" presStyleIdx="1" presStyleCnt="4">
        <dgm:presLayoutVars>
          <dgm:chMax val="1"/>
          <dgm:bulletEnabled val="1"/>
        </dgm:presLayoutVars>
      </dgm:prSet>
      <dgm:spPr/>
    </dgm:pt>
    <dgm:pt modelId="{D04D5D58-9CD6-4C2A-84BF-25E4D7765633}" type="pres">
      <dgm:prSet presAssocID="{D61EA534-1E46-41A2-9FD6-2AE2EC367188}" presName="descendantText" presStyleLbl="alignAccFollowNode1" presStyleIdx="1" presStyleCnt="4">
        <dgm:presLayoutVars>
          <dgm:bulletEnabled val="1"/>
        </dgm:presLayoutVars>
      </dgm:prSet>
      <dgm:spPr/>
    </dgm:pt>
    <dgm:pt modelId="{1754D6E6-EB9E-47C7-9934-C4A8DCBF275B}" type="pres">
      <dgm:prSet presAssocID="{1D3B4F4F-3020-4C7E-A6AA-F6027A161659}" presName="sp" presStyleCnt="0"/>
      <dgm:spPr/>
    </dgm:pt>
    <dgm:pt modelId="{DDB29C19-530A-47DA-B837-BFCB98E3F816}" type="pres">
      <dgm:prSet presAssocID="{60227A71-BE24-42B3-8EB2-14F619DD393D}" presName="linNode" presStyleCnt="0"/>
      <dgm:spPr/>
    </dgm:pt>
    <dgm:pt modelId="{ACAB12C2-8C2C-4BD8-9E20-A1C89C4219C1}" type="pres">
      <dgm:prSet presAssocID="{60227A71-BE24-42B3-8EB2-14F619DD393D}" presName="parentText" presStyleLbl="node1" presStyleIdx="2" presStyleCnt="4">
        <dgm:presLayoutVars>
          <dgm:chMax val="1"/>
          <dgm:bulletEnabled val="1"/>
        </dgm:presLayoutVars>
      </dgm:prSet>
      <dgm:spPr/>
    </dgm:pt>
    <dgm:pt modelId="{81DF1289-25E2-4EB0-8567-573A87D3D1CB}" type="pres">
      <dgm:prSet presAssocID="{60227A71-BE24-42B3-8EB2-14F619DD393D}" presName="descendantText" presStyleLbl="alignAccFollowNode1" presStyleIdx="2" presStyleCnt="4">
        <dgm:presLayoutVars>
          <dgm:bulletEnabled val="1"/>
        </dgm:presLayoutVars>
      </dgm:prSet>
      <dgm:spPr/>
    </dgm:pt>
    <dgm:pt modelId="{31FDAFC2-D3FE-4EA6-8639-14E82A4F06D4}" type="pres">
      <dgm:prSet presAssocID="{D8E4D065-A476-4D10-81EC-A9FC2498762F}" presName="sp" presStyleCnt="0"/>
      <dgm:spPr/>
    </dgm:pt>
    <dgm:pt modelId="{B30AEEC4-591A-40E7-80AB-D6E6350241E3}" type="pres">
      <dgm:prSet presAssocID="{514B48ED-F254-4940-840B-92100734A3D9}" presName="linNode" presStyleCnt="0"/>
      <dgm:spPr/>
    </dgm:pt>
    <dgm:pt modelId="{4F7B6DA2-DFE8-4B99-B737-49F75695B004}" type="pres">
      <dgm:prSet presAssocID="{514B48ED-F254-4940-840B-92100734A3D9}" presName="parentText" presStyleLbl="node1" presStyleIdx="3" presStyleCnt="4">
        <dgm:presLayoutVars>
          <dgm:chMax val="1"/>
          <dgm:bulletEnabled val="1"/>
        </dgm:presLayoutVars>
      </dgm:prSet>
      <dgm:spPr/>
    </dgm:pt>
    <dgm:pt modelId="{1BA315CC-5D4A-4004-902B-EE0E0E5FFE54}" type="pres">
      <dgm:prSet presAssocID="{514B48ED-F254-4940-840B-92100734A3D9}" presName="descendantText" presStyleLbl="alignAccFollowNode1" presStyleIdx="3" presStyleCnt="4">
        <dgm:presLayoutVars>
          <dgm:bulletEnabled val="1"/>
        </dgm:presLayoutVars>
      </dgm:prSet>
      <dgm:spPr/>
    </dgm:pt>
  </dgm:ptLst>
  <dgm:cxnLst>
    <dgm:cxn modelId="{45693003-850C-4F44-8783-5240DAD607E6}" type="presOf" srcId="{60227A71-BE24-42B3-8EB2-14F619DD393D}" destId="{ACAB12C2-8C2C-4BD8-9E20-A1C89C4219C1}" srcOrd="0" destOrd="0" presId="urn:microsoft.com/office/officeart/2005/8/layout/vList5"/>
    <dgm:cxn modelId="{714A275F-145C-4BB4-9AD8-77A2B7AB9811}" srcId="{514B48ED-F254-4940-840B-92100734A3D9}" destId="{4827CCF7-0A1D-4F26-AE50-B99D21963ADD}" srcOrd="0" destOrd="0" parTransId="{D58D03DE-6ED5-44DE-9D32-F1A7EF87B22B}" sibTransId="{F1A87BD5-3E3E-4469-B88B-A264D11EFB22}"/>
    <dgm:cxn modelId="{F3C5D45F-FDD1-42AD-AF0C-8CBBF8EAD1B6}" type="presOf" srcId="{A39C996A-D2C5-4990-A072-E374B75157B3}" destId="{81DF1289-25E2-4EB0-8567-573A87D3D1CB}" srcOrd="0" destOrd="0" presId="urn:microsoft.com/office/officeart/2005/8/layout/vList5"/>
    <dgm:cxn modelId="{C3F5DC4D-5FB7-4F34-A2AC-53FE869CFDF4}" srcId="{5031A60F-6F39-4833-B8C4-13F8ED244EA5}" destId="{514B48ED-F254-4940-840B-92100734A3D9}" srcOrd="3" destOrd="0" parTransId="{D507A5A7-CE80-48F6-8BBE-CBC279F0F97D}" sibTransId="{B2D6D7D6-9268-4DC3-BED4-195A7306B7D9}"/>
    <dgm:cxn modelId="{7F9E2A51-56A2-4054-8310-1B0F1F60DF7B}" srcId="{60227A71-BE24-42B3-8EB2-14F619DD393D}" destId="{A39C996A-D2C5-4990-A072-E374B75157B3}" srcOrd="0" destOrd="0" parTransId="{34F54265-27F2-400D-A913-B97E463A3648}" sibTransId="{9B24B2A9-4694-4785-B14B-42E42AB0041E}"/>
    <dgm:cxn modelId="{45540F53-743F-458F-8DEB-14A87BCD0653}" type="presOf" srcId="{5031A60F-6F39-4833-B8C4-13F8ED244EA5}" destId="{187C39ED-63AE-4A5B-9DFC-49EDA340C43F}" srcOrd="0" destOrd="0" presId="urn:microsoft.com/office/officeart/2005/8/layout/vList5"/>
    <dgm:cxn modelId="{02DE5276-2936-4C88-95AE-9AA4C054859B}" type="presOf" srcId="{514B48ED-F254-4940-840B-92100734A3D9}" destId="{4F7B6DA2-DFE8-4B99-B737-49F75695B004}" srcOrd="0" destOrd="0" presId="urn:microsoft.com/office/officeart/2005/8/layout/vList5"/>
    <dgm:cxn modelId="{6268E077-B671-4E36-B698-BD4E075BA27B}" type="presOf" srcId="{D61EA534-1E46-41A2-9FD6-2AE2EC367188}" destId="{8FEB62CD-98C2-49A0-BA9D-1F072EEA0E52}" srcOrd="0" destOrd="0" presId="urn:microsoft.com/office/officeart/2005/8/layout/vList5"/>
    <dgm:cxn modelId="{7D05817B-7400-4382-9AED-2E9353BAA1B3}" type="presOf" srcId="{2BF2408C-2596-4134-A39A-3EF99E60DC86}" destId="{7B97ACBF-BA42-4E5B-A897-6A8B9B57FF53}" srcOrd="0" destOrd="0" presId="urn:microsoft.com/office/officeart/2005/8/layout/vList5"/>
    <dgm:cxn modelId="{109BD49F-A15D-4395-A942-2529B695586F}" type="presOf" srcId="{4827CCF7-0A1D-4F26-AE50-B99D21963ADD}" destId="{1BA315CC-5D4A-4004-902B-EE0E0E5FFE54}" srcOrd="0" destOrd="0" presId="urn:microsoft.com/office/officeart/2005/8/layout/vList5"/>
    <dgm:cxn modelId="{02B886A0-FD1E-45F3-AF60-CB8742F05A03}" srcId="{2BF2408C-2596-4134-A39A-3EF99E60DC86}" destId="{6C83D2EF-B2EB-4EEC-87D8-503AEBFA2261}" srcOrd="0" destOrd="0" parTransId="{E6E8DC69-3DEB-4CBE-A785-679894DFAA24}" sibTransId="{0D5A0871-88E1-43CA-967B-BD04CFC1AD81}"/>
    <dgm:cxn modelId="{684C6FA1-758B-465A-8CB8-6136F4943661}" srcId="{5031A60F-6F39-4833-B8C4-13F8ED244EA5}" destId="{60227A71-BE24-42B3-8EB2-14F619DD393D}" srcOrd="2" destOrd="0" parTransId="{2F5921C5-4137-4D44-BC1B-138B8275866E}" sibTransId="{D8E4D065-A476-4D10-81EC-A9FC2498762F}"/>
    <dgm:cxn modelId="{23F776BC-20BB-41F4-BC7A-2136CDB818AF}" srcId="{5031A60F-6F39-4833-B8C4-13F8ED244EA5}" destId="{D61EA534-1E46-41A2-9FD6-2AE2EC367188}" srcOrd="1" destOrd="0" parTransId="{02AF68FD-B7FE-431E-8A7E-AB974E0DE8FF}" sibTransId="{1D3B4F4F-3020-4C7E-A6AA-F6027A161659}"/>
    <dgm:cxn modelId="{7FECB6BF-45F2-459D-979F-0DE31E770798}" type="presOf" srcId="{6C83D2EF-B2EB-4EEC-87D8-503AEBFA2261}" destId="{FAB9FFE6-D078-4CC8-99BE-6915175DE8EF}" srcOrd="0" destOrd="0" presId="urn:microsoft.com/office/officeart/2005/8/layout/vList5"/>
    <dgm:cxn modelId="{61DF46C0-DDB6-42C4-BC68-47DB1216F75F}" type="presOf" srcId="{C66B9F29-937C-4C15-8D87-FD4EAFE7D598}" destId="{D04D5D58-9CD6-4C2A-84BF-25E4D7765633}" srcOrd="0" destOrd="0" presId="urn:microsoft.com/office/officeart/2005/8/layout/vList5"/>
    <dgm:cxn modelId="{4DC392D3-A52A-4247-B976-AD6B2F4B3EB5}" srcId="{D61EA534-1E46-41A2-9FD6-2AE2EC367188}" destId="{C66B9F29-937C-4C15-8D87-FD4EAFE7D598}" srcOrd="0" destOrd="0" parTransId="{FE54DB70-8B21-4B1B-A0AB-DD836DF3D283}" sibTransId="{2883C958-B70D-42B1-8AAA-153521E5F4DC}"/>
    <dgm:cxn modelId="{57AA0CE4-F684-48A4-98FF-2AF7C402AAC9}" srcId="{5031A60F-6F39-4833-B8C4-13F8ED244EA5}" destId="{2BF2408C-2596-4134-A39A-3EF99E60DC86}" srcOrd="0" destOrd="0" parTransId="{EEEBEA48-A53F-4BBA-97A4-8A844DE31F1F}" sibTransId="{89B067F0-CE11-49B0-AFA5-E751D26C43AA}"/>
    <dgm:cxn modelId="{0548A656-E574-418E-B453-0A01AD6EAA13}" type="presParOf" srcId="{187C39ED-63AE-4A5B-9DFC-49EDA340C43F}" destId="{78448853-47EE-45E3-8921-967EC336294E}" srcOrd="0" destOrd="0" presId="urn:microsoft.com/office/officeart/2005/8/layout/vList5"/>
    <dgm:cxn modelId="{8EEC35E7-3AB3-444F-A110-B15519C594D9}" type="presParOf" srcId="{78448853-47EE-45E3-8921-967EC336294E}" destId="{7B97ACBF-BA42-4E5B-A897-6A8B9B57FF53}" srcOrd="0" destOrd="0" presId="urn:microsoft.com/office/officeart/2005/8/layout/vList5"/>
    <dgm:cxn modelId="{B3FE7B90-3FAB-486C-818A-BD5E7CAB7EE6}" type="presParOf" srcId="{78448853-47EE-45E3-8921-967EC336294E}" destId="{FAB9FFE6-D078-4CC8-99BE-6915175DE8EF}" srcOrd="1" destOrd="0" presId="urn:microsoft.com/office/officeart/2005/8/layout/vList5"/>
    <dgm:cxn modelId="{65AFF2FF-1507-4BA4-AE61-207610A6CEA2}" type="presParOf" srcId="{187C39ED-63AE-4A5B-9DFC-49EDA340C43F}" destId="{2600FCA6-F655-425B-8C3D-C49BF74B32A6}" srcOrd="1" destOrd="0" presId="urn:microsoft.com/office/officeart/2005/8/layout/vList5"/>
    <dgm:cxn modelId="{409AA99A-3C4F-4461-97B9-87DBFF58BBB2}" type="presParOf" srcId="{187C39ED-63AE-4A5B-9DFC-49EDA340C43F}" destId="{92526E4D-1A1C-40AA-ACF7-684B0CAB76C8}" srcOrd="2" destOrd="0" presId="urn:microsoft.com/office/officeart/2005/8/layout/vList5"/>
    <dgm:cxn modelId="{CE4AB940-F98A-4AED-9DC4-F6C8F3F0D230}" type="presParOf" srcId="{92526E4D-1A1C-40AA-ACF7-684B0CAB76C8}" destId="{8FEB62CD-98C2-49A0-BA9D-1F072EEA0E52}" srcOrd="0" destOrd="0" presId="urn:microsoft.com/office/officeart/2005/8/layout/vList5"/>
    <dgm:cxn modelId="{E45FC0A6-4498-4442-A908-EB6772CC5ED0}" type="presParOf" srcId="{92526E4D-1A1C-40AA-ACF7-684B0CAB76C8}" destId="{D04D5D58-9CD6-4C2A-84BF-25E4D7765633}" srcOrd="1" destOrd="0" presId="urn:microsoft.com/office/officeart/2005/8/layout/vList5"/>
    <dgm:cxn modelId="{81ECA1B8-87DB-4EAE-9D23-7EB0FB683DA3}" type="presParOf" srcId="{187C39ED-63AE-4A5B-9DFC-49EDA340C43F}" destId="{1754D6E6-EB9E-47C7-9934-C4A8DCBF275B}" srcOrd="3" destOrd="0" presId="urn:microsoft.com/office/officeart/2005/8/layout/vList5"/>
    <dgm:cxn modelId="{51811ED9-AAC9-4659-99A8-6E17DBDF6FB7}" type="presParOf" srcId="{187C39ED-63AE-4A5B-9DFC-49EDA340C43F}" destId="{DDB29C19-530A-47DA-B837-BFCB98E3F816}" srcOrd="4" destOrd="0" presId="urn:microsoft.com/office/officeart/2005/8/layout/vList5"/>
    <dgm:cxn modelId="{32CA9007-6259-4151-94B7-B5F7F5225303}" type="presParOf" srcId="{DDB29C19-530A-47DA-B837-BFCB98E3F816}" destId="{ACAB12C2-8C2C-4BD8-9E20-A1C89C4219C1}" srcOrd="0" destOrd="0" presId="urn:microsoft.com/office/officeart/2005/8/layout/vList5"/>
    <dgm:cxn modelId="{38679072-F4F8-48DC-8CCB-70FA3A04B3B3}" type="presParOf" srcId="{DDB29C19-530A-47DA-B837-BFCB98E3F816}" destId="{81DF1289-25E2-4EB0-8567-573A87D3D1CB}" srcOrd="1" destOrd="0" presId="urn:microsoft.com/office/officeart/2005/8/layout/vList5"/>
    <dgm:cxn modelId="{6DC862DD-E2E7-4434-869F-4069D916D8B3}" type="presParOf" srcId="{187C39ED-63AE-4A5B-9DFC-49EDA340C43F}" destId="{31FDAFC2-D3FE-4EA6-8639-14E82A4F06D4}" srcOrd="5" destOrd="0" presId="urn:microsoft.com/office/officeart/2005/8/layout/vList5"/>
    <dgm:cxn modelId="{ABE0A84D-1B77-4DE0-B22F-3D1281B0D684}" type="presParOf" srcId="{187C39ED-63AE-4A5B-9DFC-49EDA340C43F}" destId="{B30AEEC4-591A-40E7-80AB-D6E6350241E3}" srcOrd="6" destOrd="0" presId="urn:microsoft.com/office/officeart/2005/8/layout/vList5"/>
    <dgm:cxn modelId="{1ED0C8D0-E9C8-420A-8C14-50644E4A0A2C}" type="presParOf" srcId="{B30AEEC4-591A-40E7-80AB-D6E6350241E3}" destId="{4F7B6DA2-DFE8-4B99-B737-49F75695B004}" srcOrd="0" destOrd="0" presId="urn:microsoft.com/office/officeart/2005/8/layout/vList5"/>
    <dgm:cxn modelId="{121A97E1-9325-4723-9BCA-A5C88A133CE2}" type="presParOf" srcId="{B30AEEC4-591A-40E7-80AB-D6E6350241E3}" destId="{1BA315CC-5D4A-4004-902B-EE0E0E5FFE5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9FFE6-D078-4CC8-99BE-6915175DE8EF}">
      <dsp:nvSpPr>
        <dsp:cNvPr id="0" name=""/>
        <dsp:cNvSpPr/>
      </dsp:nvSpPr>
      <dsp:spPr>
        <a:xfrm rot="5400000">
          <a:off x="4054916" y="-1633511"/>
          <a:ext cx="700181" cy="4145889"/>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Steady increase in stress related to external factors</a:t>
          </a:r>
        </a:p>
      </dsp:txBody>
      <dsp:txXfrm rot="-5400000">
        <a:off x="2332062" y="123523"/>
        <a:ext cx="4111709" cy="631821"/>
      </dsp:txXfrm>
    </dsp:sp>
    <dsp:sp modelId="{7B97ACBF-BA42-4E5B-A897-6A8B9B57FF53}">
      <dsp:nvSpPr>
        <dsp:cNvPr id="0" name=""/>
        <dsp:cNvSpPr/>
      </dsp:nvSpPr>
      <dsp:spPr>
        <a:xfrm>
          <a:off x="0" y="1819"/>
          <a:ext cx="2332062" cy="87522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Fairly Consistent Results</a:t>
          </a:r>
        </a:p>
      </dsp:txBody>
      <dsp:txXfrm>
        <a:off x="42725" y="44544"/>
        <a:ext cx="2246612" cy="789776"/>
      </dsp:txXfrm>
    </dsp:sp>
    <dsp:sp modelId="{D04D5D58-9CD6-4C2A-84BF-25E4D7765633}">
      <dsp:nvSpPr>
        <dsp:cNvPr id="0" name=""/>
        <dsp:cNvSpPr/>
      </dsp:nvSpPr>
      <dsp:spPr>
        <a:xfrm rot="5400000">
          <a:off x="4054916" y="-714523"/>
          <a:ext cx="700181" cy="4145889"/>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More time at home led to more stress for all ages</a:t>
          </a:r>
        </a:p>
      </dsp:txBody>
      <dsp:txXfrm rot="-5400000">
        <a:off x="2332062" y="1042511"/>
        <a:ext cx="4111709" cy="631821"/>
      </dsp:txXfrm>
    </dsp:sp>
    <dsp:sp modelId="{8FEB62CD-98C2-49A0-BA9D-1F072EEA0E52}">
      <dsp:nvSpPr>
        <dsp:cNvPr id="0" name=""/>
        <dsp:cNvSpPr/>
      </dsp:nvSpPr>
      <dsp:spPr>
        <a:xfrm>
          <a:off x="0" y="920807"/>
          <a:ext cx="2332062" cy="87522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Days Indoors</a:t>
          </a:r>
        </a:p>
      </dsp:txBody>
      <dsp:txXfrm>
        <a:off x="42725" y="963532"/>
        <a:ext cx="2246612" cy="789776"/>
      </dsp:txXfrm>
    </dsp:sp>
    <dsp:sp modelId="{81DF1289-25E2-4EB0-8567-573A87D3D1CB}">
      <dsp:nvSpPr>
        <dsp:cNvPr id="0" name=""/>
        <dsp:cNvSpPr/>
      </dsp:nvSpPr>
      <dsp:spPr>
        <a:xfrm rot="5400000">
          <a:off x="4054916" y="204464"/>
          <a:ext cx="700181" cy="4145889"/>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Corporate/Economic positions at high stress risk</a:t>
          </a:r>
        </a:p>
      </dsp:txBody>
      <dsp:txXfrm rot="-5400000">
        <a:off x="2332062" y="1961498"/>
        <a:ext cx="4111709" cy="631821"/>
      </dsp:txXfrm>
    </dsp:sp>
    <dsp:sp modelId="{ACAB12C2-8C2C-4BD8-9E20-A1C89C4219C1}">
      <dsp:nvSpPr>
        <dsp:cNvPr id="0" name=""/>
        <dsp:cNvSpPr/>
      </dsp:nvSpPr>
      <dsp:spPr>
        <a:xfrm>
          <a:off x="0" y="1839796"/>
          <a:ext cx="2332062" cy="87522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Occupation​</a:t>
          </a:r>
        </a:p>
      </dsp:txBody>
      <dsp:txXfrm>
        <a:off x="42725" y="1882521"/>
        <a:ext cx="2246612" cy="789776"/>
      </dsp:txXfrm>
    </dsp:sp>
    <dsp:sp modelId="{1BA315CC-5D4A-4004-902B-EE0E0E5FFE54}">
      <dsp:nvSpPr>
        <dsp:cNvPr id="0" name=""/>
        <dsp:cNvSpPr/>
      </dsp:nvSpPr>
      <dsp:spPr>
        <a:xfrm rot="5400000">
          <a:off x="4054916" y="1123453"/>
          <a:ext cx="700181" cy="4145889"/>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Stress increased steadily regardless of mental health history</a:t>
          </a:r>
        </a:p>
      </dsp:txBody>
      <dsp:txXfrm rot="-5400000">
        <a:off x="2332062" y="2880487"/>
        <a:ext cx="4111709" cy="631821"/>
      </dsp:txXfrm>
    </dsp:sp>
    <dsp:sp modelId="{4F7B6DA2-DFE8-4B99-B737-49F75695B004}">
      <dsp:nvSpPr>
        <dsp:cNvPr id="0" name=""/>
        <dsp:cNvSpPr/>
      </dsp:nvSpPr>
      <dsp:spPr>
        <a:xfrm>
          <a:off x="0" y="2758784"/>
          <a:ext cx="2332062" cy="87522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Mental Health History</a:t>
          </a:r>
        </a:p>
      </dsp:txBody>
      <dsp:txXfrm>
        <a:off x="42725" y="2801509"/>
        <a:ext cx="2246612" cy="78977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2/1/2024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Quarantine &amp; Stress Levels</a:t>
            </a:r>
          </a:p>
        </p:txBody>
      </p:sp>
      <p:sp>
        <p:nvSpPr>
          <p:cNvPr id="4" name="Rectangle 3">
            <a:extLst>
              <a:ext uri="{FF2B5EF4-FFF2-40B4-BE49-F238E27FC236}">
                <a16:creationId xmlns:a16="http://schemas.microsoft.com/office/drawing/2014/main" id="{453BE5AA-16C8-7A36-1CFA-4CF139B9B468}"/>
              </a:ext>
            </a:extLst>
          </p:cNvPr>
          <p:cNvSpPr/>
          <p:nvPr/>
        </p:nvSpPr>
        <p:spPr>
          <a:xfrm>
            <a:off x="8729133" y="6396335"/>
            <a:ext cx="3462867" cy="461665"/>
          </a:xfrm>
          <a:prstGeom prst="rect">
            <a:avLst/>
          </a:prstGeom>
          <a:noFill/>
        </p:spPr>
        <p:txBody>
          <a:bodyPr wrap="square" lIns="91440" tIns="45720" rIns="91440" bIns="45720">
            <a:spAutoFit/>
          </a:bodyPr>
          <a:lstStyle/>
          <a:p>
            <a:pPr algn="ctr"/>
            <a:r>
              <a:rPr lang="en-US" sz="2400" b="0" cap="none" spc="0" dirty="0">
                <a:ln w="0"/>
                <a:solidFill>
                  <a:schemeClr val="bg2"/>
                </a:solidFill>
                <a:effectLst>
                  <a:outerShdw blurRad="38100" dist="19050" dir="2700000" algn="tl" rotWithShape="0">
                    <a:schemeClr val="dk1">
                      <a:alpha val="40000"/>
                    </a:schemeClr>
                  </a:outerShdw>
                </a:effectLst>
                <a:latin typeface="+mj-lt"/>
              </a:rPr>
              <a:t>Analysis by Kyle Reep</a:t>
            </a:r>
            <a:endParaRPr lang="en-US" sz="2400" b="0" cap="none" spc="0" dirty="0">
              <a:ln w="0"/>
              <a:solidFill>
                <a:schemeClr val="bg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461546"/>
            <a:ext cx="10668000" cy="1325563"/>
          </a:xfrm>
        </p:spPr>
        <p:txBody>
          <a:bodyPr/>
          <a:lstStyle/>
          <a:p>
            <a:r>
              <a:rPr lang="en-US" dirty="0"/>
              <a:t>Stress Levels V Mental Health History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528775" y="5381479"/>
            <a:ext cx="9067807" cy="1325563"/>
          </a:xfrm>
        </p:spPr>
        <p:txBody>
          <a:bodyPr/>
          <a:lstStyle/>
          <a:p>
            <a:r>
              <a:rPr lang="en-US" dirty="0"/>
              <a:t>Extremes in both Yes and No for younger individuals</a:t>
            </a:r>
          </a:p>
          <a:p>
            <a:r>
              <a:rPr lang="en-US" dirty="0"/>
              <a:t>Weak but positive r squared correlation coefficient (0.59)</a:t>
            </a:r>
          </a:p>
          <a:p>
            <a:r>
              <a:rPr lang="en-US" dirty="0"/>
              <a:t>Unlikely that mental health history correlates with stress levels</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9" name="Picture 8" descr="A screenshot of a graph&#10;&#10;Description automatically generated">
            <a:extLst>
              <a:ext uri="{FF2B5EF4-FFF2-40B4-BE49-F238E27FC236}">
                <a16:creationId xmlns:a16="http://schemas.microsoft.com/office/drawing/2014/main" id="{AB9CEBCF-8CEC-037F-21FD-78D424E4E38E}"/>
              </a:ext>
            </a:extLst>
          </p:cNvPr>
          <p:cNvPicPr>
            <a:picLocks noChangeAspect="1"/>
          </p:cNvPicPr>
          <p:nvPr/>
        </p:nvPicPr>
        <p:blipFill>
          <a:blip r:embed="rId3"/>
          <a:stretch>
            <a:fillRect/>
          </a:stretch>
        </p:blipFill>
        <p:spPr>
          <a:xfrm>
            <a:off x="528775" y="1697872"/>
            <a:ext cx="10439400" cy="3462255"/>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chor="t">
            <a:normAutofit/>
          </a:bodyPr>
          <a:lstStyle/>
          <a:p>
            <a:r>
              <a:rPr lang="en-US" dirty="0"/>
              <a:t>Final Quarantine takeaways​</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8372723" y="2481940"/>
            <a:ext cx="3046391" cy="3759200"/>
          </a:xfrm>
        </p:spPr>
        <p:txBody>
          <a:bodyPr>
            <a:normAutofit/>
          </a:bodyPr>
          <a:lstStyle/>
          <a:p>
            <a:pPr>
              <a:buFont typeface="Wingdings" panose="05000000000000000000" pitchFamily="2" charset="2"/>
              <a:buChar char="Ø"/>
            </a:pPr>
            <a:r>
              <a:rPr lang="en-US" dirty="0"/>
              <a:t>All data opinionated</a:t>
            </a:r>
          </a:p>
          <a:p>
            <a:pPr>
              <a:buFont typeface="Wingdings" panose="05000000000000000000" pitchFamily="2" charset="2"/>
              <a:buChar char="Ø"/>
            </a:pPr>
            <a:r>
              <a:rPr lang="en-US" dirty="0"/>
              <a:t>Stress increased significantly more for younger generations</a:t>
            </a:r>
          </a:p>
          <a:p>
            <a:pPr>
              <a:buFont typeface="Wingdings" panose="05000000000000000000" pitchFamily="2" charset="2"/>
              <a:buChar char="Ø"/>
            </a:pPr>
            <a:r>
              <a:rPr lang="en-US" dirty="0"/>
              <a:t>Anonymous entries used for bias elimination</a:t>
            </a:r>
          </a:p>
          <a:p>
            <a:pPr>
              <a:buFont typeface="Wingdings" panose="05000000000000000000" pitchFamily="2" charset="2"/>
              <a:buChar char="Ø"/>
            </a:pPr>
            <a:r>
              <a:rPr lang="en-US" dirty="0"/>
              <a:t>Deeper Meanings behind stress levels</a:t>
            </a:r>
          </a:p>
          <a:p>
            <a:pPr>
              <a:buFont typeface="Wingdings" panose="05000000000000000000" pitchFamily="2" charset="2"/>
              <a:buChar char="Ø"/>
            </a:pPr>
            <a:r>
              <a:rPr lang="en-US" dirty="0"/>
              <a:t>Potential political affiliation causes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graphicFrame>
        <p:nvGraphicFramePr>
          <p:cNvPr id="27" name="Text Placeholder 6">
            <a:extLst>
              <a:ext uri="{FF2B5EF4-FFF2-40B4-BE49-F238E27FC236}">
                <a16:creationId xmlns:a16="http://schemas.microsoft.com/office/drawing/2014/main" id="{80FD6FFF-22C4-DA46-63BA-A2BBF711F374}"/>
              </a:ext>
            </a:extLst>
          </p:cNvPr>
          <p:cNvGraphicFramePr>
            <a:graphicFrameLocks noGrp="1"/>
          </p:cNvGraphicFramePr>
          <p:nvPr>
            <p:ph sz="half" idx="15"/>
            <p:extLst>
              <p:ext uri="{D42A27DB-BD31-4B8C-83A1-F6EECF244321}">
                <p14:modId xmlns:p14="http://schemas.microsoft.com/office/powerpoint/2010/main" val="397601819"/>
              </p:ext>
            </p:extLst>
          </p:nvPr>
        </p:nvGraphicFramePr>
        <p:xfrm>
          <a:off x="1552575" y="2481940"/>
          <a:ext cx="6477952" cy="3635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r>
              <a:rPr lang="en-US" dirty="0"/>
              <a:t>Credit and Attributions:</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5" name="TextBox 4">
            <a:extLst>
              <a:ext uri="{FF2B5EF4-FFF2-40B4-BE49-F238E27FC236}">
                <a16:creationId xmlns:a16="http://schemas.microsoft.com/office/drawing/2014/main" id="{58F40E61-F98B-AEAE-308F-B2B87283824C}"/>
              </a:ext>
            </a:extLst>
          </p:cNvPr>
          <p:cNvSpPr txBox="1"/>
          <p:nvPr/>
        </p:nvSpPr>
        <p:spPr>
          <a:xfrm>
            <a:off x="764155" y="2454104"/>
            <a:ext cx="9023927" cy="1754326"/>
          </a:xfrm>
          <a:prstGeom prst="rect">
            <a:avLst/>
          </a:prstGeom>
          <a:noFill/>
        </p:spPr>
        <p:txBody>
          <a:bodyPr wrap="square" rtlCol="0">
            <a:spAutoFit/>
          </a:bodyPr>
          <a:lstStyle/>
          <a:p>
            <a:r>
              <a:rPr lang="en-US" dirty="0"/>
              <a:t>- Link to Mental Health Dataset: https://data.mendeley.com/datasets/pxjmjyfdh2/2</a:t>
            </a:r>
          </a:p>
          <a:p>
            <a:endParaRPr lang="en-US" dirty="0"/>
          </a:p>
          <a:p>
            <a:r>
              <a:rPr lang="en-US" dirty="0"/>
              <a:t>- Tableau Professional Desktop Edition used for data visualization</a:t>
            </a:r>
          </a:p>
          <a:p>
            <a:endParaRPr lang="en-US" dirty="0"/>
          </a:p>
          <a:p>
            <a:r>
              <a:rPr lang="en-US" dirty="0"/>
              <a:t>- SSMS Used for SQL compilations, Data cleaning, and Navigation</a:t>
            </a:r>
          </a:p>
          <a:p>
            <a:endParaRPr lang="en-US" dirty="0"/>
          </a:p>
        </p:txBody>
      </p:sp>
      <p:sp>
        <p:nvSpPr>
          <p:cNvPr id="6" name="TextBox 5">
            <a:extLst>
              <a:ext uri="{FF2B5EF4-FFF2-40B4-BE49-F238E27FC236}">
                <a16:creationId xmlns:a16="http://schemas.microsoft.com/office/drawing/2014/main" id="{2413095A-60DC-7CF4-4838-49B1A1B38A85}"/>
              </a:ext>
            </a:extLst>
          </p:cNvPr>
          <p:cNvSpPr txBox="1"/>
          <p:nvPr/>
        </p:nvSpPr>
        <p:spPr>
          <a:xfrm>
            <a:off x="452581" y="6195186"/>
            <a:ext cx="10515593" cy="553998"/>
          </a:xfrm>
          <a:prstGeom prst="rect">
            <a:avLst/>
          </a:prstGeom>
          <a:noFill/>
        </p:spPr>
        <p:txBody>
          <a:bodyPr wrap="square" rtlCol="0">
            <a:spAutoFit/>
          </a:bodyPr>
          <a:lstStyle/>
          <a:p>
            <a:r>
              <a:rPr lang="en-US" sz="1000" dirty="0"/>
              <a:t>Disclaimer: I do not claim to own, have gathered, or been a part of any of the data in the dataset used for this analysis. All credit goes to the original owners of any part of this project. Unauthorized distribution of this project or any data therein for any use is prohibited without a valid disclaimer and attribution to the original creators. I am not liable for any misuse or violation associated with the data in question or its owners</a:t>
            </a:r>
          </a:p>
        </p:txBody>
      </p:sp>
    </p:spTree>
    <p:extLst>
      <p:ext uri="{BB962C8B-B14F-4D97-AF65-F5344CB8AC3E}">
        <p14:creationId xmlns:p14="http://schemas.microsoft.com/office/powerpoint/2010/main" val="56699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Kyle Reep</a:t>
            </a:r>
          </a:p>
          <a:p>
            <a:r>
              <a:rPr lang="en-US" dirty="0"/>
              <a:t>555-555-5555</a:t>
            </a:r>
          </a:p>
          <a:p>
            <a:r>
              <a:rPr lang="en-US" dirty="0"/>
              <a:t>myemailhere@butnotforgithub.com​</a:t>
            </a:r>
          </a:p>
          <a:p>
            <a:r>
              <a:rPr lang="en-US" dirty="0"/>
              <a:t>www.mycompanywebsite.com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2142836"/>
            <a:ext cx="6343650" cy="955088"/>
          </a:xfrm>
        </p:spPr>
        <p:txBody>
          <a:bodyPr>
            <a:normAutofit/>
          </a:bodyPr>
          <a:lstStyle/>
          <a:p>
            <a:r>
              <a:rPr lang="en-US" dirty="0"/>
              <a:t>Comparisons</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pPr marL="342900" indent="-342900">
              <a:buFont typeface="Arial" panose="020B0604020202020204" pitchFamily="34" charset="0"/>
              <a:buChar char="•"/>
            </a:pPr>
            <a:r>
              <a:rPr lang="en-US" dirty="0"/>
              <a:t>Quarantine was stressful, to most</a:t>
            </a:r>
          </a:p>
          <a:p>
            <a:pPr marL="800100" lvl="1" indent="-342900"/>
            <a:r>
              <a:rPr lang="en-US" dirty="0"/>
              <a:t>Mental Health affected</a:t>
            </a:r>
          </a:p>
          <a:p>
            <a:pPr marL="800100" lvl="1" indent="-342900"/>
            <a:r>
              <a:rPr lang="en-US" dirty="0"/>
              <a:t>Career changes/loss</a:t>
            </a:r>
          </a:p>
          <a:p>
            <a:pPr marL="800100" lvl="1" indent="-342900"/>
            <a:r>
              <a:rPr lang="en-US" dirty="0"/>
              <a:t>Stir crazy in homes</a:t>
            </a:r>
          </a:p>
          <a:p>
            <a:pPr marL="800100" lvl="1" indent="-342900"/>
            <a:r>
              <a:rPr lang="en-US" dirty="0"/>
              <a:t>Federal economic issues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sz="4400" dirty="0"/>
              <a:t>Which one affected/was affected by which?</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Stress Levels v. Days indoors​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en-US" dirty="0"/>
              <a:t>Too much time at home for everyone?</a:t>
            </a:r>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52574" y="387125"/>
            <a:ext cx="9866540" cy="649823"/>
          </a:xfrm>
        </p:spPr>
        <p:txBody>
          <a:bodyPr anchor="t">
            <a:normAutofit fontScale="90000"/>
          </a:bodyPr>
          <a:lstStyle/>
          <a:p>
            <a:r>
              <a:rPr lang="en-US" dirty="0"/>
              <a:t>Stress Levels v. Days indoors</a:t>
            </a:r>
          </a:p>
        </p:txBody>
      </p:sp>
      <p:pic>
        <p:nvPicPr>
          <p:cNvPr id="5" name="Picture 4" descr="A screenshot of a graph">
            <a:extLst>
              <a:ext uri="{FF2B5EF4-FFF2-40B4-BE49-F238E27FC236}">
                <a16:creationId xmlns:a16="http://schemas.microsoft.com/office/drawing/2014/main" id="{9CA10863-F9FE-CC0E-892F-4AA5A3E5C3B7}"/>
              </a:ext>
            </a:extLst>
          </p:cNvPr>
          <p:cNvPicPr>
            <a:picLocks noChangeAspect="1"/>
          </p:cNvPicPr>
          <p:nvPr/>
        </p:nvPicPr>
        <p:blipFill>
          <a:blip r:embed="rId3"/>
          <a:stretch>
            <a:fillRect/>
          </a:stretch>
        </p:blipFill>
        <p:spPr>
          <a:xfrm>
            <a:off x="1552574" y="1343697"/>
            <a:ext cx="9325958" cy="3870272"/>
          </a:xfrm>
          <a:prstGeom prst="rect">
            <a:avLst/>
          </a:prstGeom>
          <a:noFill/>
        </p:spPr>
      </p:pic>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1552575" y="5455036"/>
            <a:ext cx="9325957" cy="1207172"/>
          </a:xfrm>
        </p:spPr>
        <p:txBody>
          <a:bodyPr vert="horz" lIns="91440" tIns="45720" rIns="91440" bIns="45720" rtlCol="0">
            <a:normAutofit/>
          </a:bodyPr>
          <a:lstStyle/>
          <a:p>
            <a:pPr marL="285750" indent="-285750">
              <a:buFont typeface="Arial" panose="020B0604020202020204" pitchFamily="34" charset="0"/>
              <a:buChar char="•"/>
            </a:pPr>
            <a:r>
              <a:rPr lang="en-US" dirty="0"/>
              <a:t>Females experiencing more stress at home overall</a:t>
            </a:r>
          </a:p>
          <a:p>
            <a:pPr marL="285750" indent="-285750">
              <a:buFont typeface="Arial" panose="020B0604020202020204" pitchFamily="34" charset="0"/>
              <a:buChar char="•"/>
            </a:pPr>
            <a:r>
              <a:rPr lang="en-US" dirty="0"/>
              <a:t>Males reportedly indecisive, but mostly in first 2 weeks of federal quarantine</a:t>
            </a:r>
          </a:p>
          <a:p>
            <a:pPr marL="285750" indent="-285750">
              <a:buFont typeface="Arial" panose="020B0604020202020204" pitchFamily="34" charset="0"/>
              <a:buChar char="•"/>
            </a:pPr>
            <a:r>
              <a:rPr lang="en-US" dirty="0"/>
              <a:t>Positive Correlation between datasets (0.89)</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Stress Levels V. Occupation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r>
              <a:rPr lang="en-US" dirty="0"/>
              <a:t>A career change is often life-altering</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258802"/>
            <a:ext cx="9389288" cy="738725"/>
          </a:xfrm>
        </p:spPr>
        <p:txBody>
          <a:bodyPr anchor="t">
            <a:normAutofit/>
          </a:bodyPr>
          <a:lstStyle/>
          <a:p>
            <a:r>
              <a:rPr lang="en-US" dirty="0"/>
              <a:t>Stress Levels V. Occupation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5"/>
          </p:nvPr>
        </p:nvSpPr>
        <p:spPr>
          <a:xfrm>
            <a:off x="771737" y="5190403"/>
            <a:ext cx="9389288" cy="1348509"/>
          </a:xfrm>
        </p:spPr>
        <p:txBody>
          <a:bodyPr vert="horz" lIns="91440" tIns="45720" rIns="91440" bIns="45720" rtlCol="0">
            <a:normAutofit/>
          </a:bodyPr>
          <a:lstStyle/>
          <a:p>
            <a:pPr marL="285750" indent="-285750">
              <a:buFont typeface="Arial" panose="020B0604020202020204" pitchFamily="34" charset="0"/>
              <a:buChar char="•"/>
            </a:pPr>
            <a:r>
              <a:rPr lang="en-US" dirty="0"/>
              <a:t>Females experiencing more stress with their occupations as a whole</a:t>
            </a:r>
          </a:p>
          <a:p>
            <a:pPr marL="285750" indent="-285750">
              <a:buFont typeface="Arial" panose="020B0604020202020204" pitchFamily="34" charset="0"/>
              <a:buChar char="•"/>
            </a:pPr>
            <a:r>
              <a:rPr lang="en-US" dirty="0"/>
              <a:t>Males disproportionately concerned in corporate positions</a:t>
            </a:r>
          </a:p>
          <a:p>
            <a:pPr marL="285750" indent="-285750">
              <a:buFont typeface="Arial" panose="020B0604020202020204" pitchFamily="34" charset="0"/>
              <a:buChar char="•"/>
            </a:pPr>
            <a:r>
              <a:rPr lang="en-US" dirty="0"/>
              <a:t>Positive Correlation between datasets (0.73)</a:t>
            </a:r>
          </a:p>
          <a:p>
            <a:pPr marL="285750" indent="-285750">
              <a:buFont typeface="Arial" panose="020B0604020202020204" pitchFamily="34" charset="0"/>
              <a:buChar char="•"/>
            </a:pPr>
            <a:endParaRPr lang="en-US" dirty="0"/>
          </a:p>
          <a:p>
            <a:endParaRPr lang="en-US" dirty="0"/>
          </a:p>
        </p:txBody>
      </p:sp>
      <p:pic>
        <p:nvPicPr>
          <p:cNvPr id="11" name="Picture 10" descr="A graph depicting Stress levels separated by gender, ordered by occupation and age group for each of the individuals tested">
            <a:extLst>
              <a:ext uri="{FF2B5EF4-FFF2-40B4-BE49-F238E27FC236}">
                <a16:creationId xmlns:a16="http://schemas.microsoft.com/office/drawing/2014/main" id="{8FABA636-98D3-E6E1-E10E-ABC0BD7F9A8E}"/>
              </a:ext>
            </a:extLst>
          </p:cNvPr>
          <p:cNvPicPr>
            <a:picLocks noChangeAspect="1"/>
          </p:cNvPicPr>
          <p:nvPr/>
        </p:nvPicPr>
        <p:blipFill>
          <a:blip r:embed="rId3"/>
          <a:stretch>
            <a:fillRect/>
          </a:stretch>
        </p:blipFill>
        <p:spPr>
          <a:xfrm>
            <a:off x="610508" y="997527"/>
            <a:ext cx="9711744" cy="3976853"/>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nchor="t">
            <a:normAutofit/>
          </a:bodyPr>
          <a:lstStyle/>
          <a:p>
            <a:r>
              <a:rPr lang="en-US"/>
              <a:t>Stress Levels V Occupation (Cont.)</a:t>
            </a:r>
          </a:p>
        </p:txBody>
      </p:sp>
      <p:pic>
        <p:nvPicPr>
          <p:cNvPr id="4" name="Content Placeholder 3" descr="Stressed mother working at home">
            <a:extLst>
              <a:ext uri="{FF2B5EF4-FFF2-40B4-BE49-F238E27FC236}">
                <a16:creationId xmlns:a16="http://schemas.microsoft.com/office/drawing/2014/main" id="{0EC86628-A4F4-3203-A290-8087E9F0F123}"/>
              </a:ext>
            </a:extLst>
          </p:cNvPr>
          <p:cNvPicPr>
            <a:picLocks noGrp="1" noChangeAspect="1"/>
          </p:cNvPicPr>
          <p:nvPr>
            <p:ph sz="half" idx="14"/>
          </p:nvPr>
        </p:nvPicPr>
        <p:blipFill>
          <a:blip r:embed="rId3"/>
          <a:stretch>
            <a:fillRect/>
          </a:stretch>
        </p:blipFill>
        <p:spPr>
          <a:xfrm>
            <a:off x="2989379" y="3429000"/>
            <a:ext cx="3656238" cy="2747965"/>
          </a:xfrm>
        </p:spPr>
      </p:pic>
      <p:sp>
        <p:nvSpPr>
          <p:cNvPr id="12" name="Text Placeholder 11">
            <a:extLst>
              <a:ext uri="{FF2B5EF4-FFF2-40B4-BE49-F238E27FC236}">
                <a16:creationId xmlns:a16="http://schemas.microsoft.com/office/drawing/2014/main" id="{D3251268-42B4-3B45-A59B-740E2DB97A00}"/>
              </a:ext>
            </a:extLst>
          </p:cNvPr>
          <p:cNvSpPr>
            <a:spLocks/>
          </p:cNvSpPr>
          <p:nvPr/>
        </p:nvSpPr>
        <p:spPr>
          <a:xfrm>
            <a:off x="6826432" y="3683252"/>
            <a:ext cx="1739243" cy="1746137"/>
          </a:xfrm>
          <a:prstGeom prst="rect">
            <a:avLst/>
          </a:prstGeom>
        </p:spPr>
        <p:txBody>
          <a:bodyPr>
            <a:normAutofit/>
          </a:bodyPr>
          <a:lstStyle/>
          <a:p>
            <a:pPr marL="171450" indent="-171450" defTabSz="530352">
              <a:spcAft>
                <a:spcPts val="600"/>
              </a:spcAft>
              <a:buFont typeface="Arial" panose="020B0604020202020204" pitchFamily="34" charset="0"/>
              <a:buChar char="•"/>
            </a:pPr>
            <a:r>
              <a:rPr lang="en-US" sz="1044" kern="1200" dirty="0">
                <a:solidFill>
                  <a:schemeClr val="tx1"/>
                </a:solidFill>
                <a:latin typeface="+mn-lt"/>
                <a:ea typeface="+mn-ea"/>
                <a:cs typeface="+mn-cs"/>
              </a:rPr>
              <a:t>Females seem to be more stressed regarding occupation</a:t>
            </a:r>
          </a:p>
          <a:p>
            <a:pPr marL="171450" indent="-171450" defTabSz="530352">
              <a:spcAft>
                <a:spcPts val="600"/>
              </a:spcAft>
              <a:buFont typeface="Arial" panose="020B0604020202020204" pitchFamily="34" charset="0"/>
              <a:buChar char="•"/>
            </a:pPr>
            <a:r>
              <a:rPr lang="en-US" sz="1044" kern="1200" dirty="0">
                <a:solidFill>
                  <a:schemeClr val="tx1"/>
                </a:solidFill>
                <a:latin typeface="+mn-lt"/>
                <a:ea typeface="+mn-ea"/>
                <a:cs typeface="+mn-cs"/>
              </a:rPr>
              <a:t>Potential biases at workplace</a:t>
            </a:r>
          </a:p>
          <a:p>
            <a:pPr marL="171450" indent="-171450" defTabSz="530352">
              <a:spcAft>
                <a:spcPts val="600"/>
              </a:spcAft>
              <a:buFont typeface="Arial" panose="020B0604020202020204" pitchFamily="34" charset="0"/>
              <a:buChar char="•"/>
            </a:pPr>
            <a:r>
              <a:rPr lang="en-US" sz="1044" kern="1200" dirty="0">
                <a:solidFill>
                  <a:schemeClr val="tx1"/>
                </a:solidFill>
                <a:latin typeface="+mn-lt"/>
                <a:ea typeface="+mn-ea"/>
                <a:cs typeface="+mn-cs"/>
              </a:rPr>
              <a:t>Often responsible for home/childcare and occupation as well</a:t>
            </a:r>
            <a:endParaRPr lang="en-US" dirty="0"/>
          </a:p>
        </p:txBody>
      </p:sp>
      <p:sp>
        <p:nvSpPr>
          <p:cNvPr id="7" name="Text Placeholder 6">
            <a:extLst>
              <a:ext uri="{FF2B5EF4-FFF2-40B4-BE49-F238E27FC236}">
                <a16:creationId xmlns:a16="http://schemas.microsoft.com/office/drawing/2014/main" id="{02492136-277B-808E-9D1B-0527359207DB}"/>
              </a:ext>
            </a:extLst>
          </p:cNvPr>
          <p:cNvSpPr>
            <a:spLocks/>
          </p:cNvSpPr>
          <p:nvPr/>
        </p:nvSpPr>
        <p:spPr>
          <a:xfrm>
            <a:off x="8746490" y="3683140"/>
            <a:ext cx="2660030" cy="1746137"/>
          </a:xfrm>
          <a:prstGeom prst="rect">
            <a:avLst/>
          </a:prstGeom>
        </p:spPr>
        <p:txBody>
          <a:bodyPr>
            <a:normAutofit lnSpcReduction="10000"/>
          </a:bodyPr>
          <a:lstStyle/>
          <a:p>
            <a:pPr defTabSz="530352">
              <a:spcAft>
                <a:spcPts val="600"/>
              </a:spcAft>
            </a:pPr>
            <a:r>
              <a:rPr lang="en-US" sz="1044" kern="1200" dirty="0">
                <a:solidFill>
                  <a:schemeClr val="tx1"/>
                </a:solidFill>
                <a:latin typeface="+mn-lt"/>
                <a:ea typeface="+mn-ea"/>
                <a:cs typeface="+mn-cs"/>
              </a:rPr>
              <a:t>Males were more concerned in corporate positions and less so in all other positions listed:</a:t>
            </a:r>
          </a:p>
          <a:p>
            <a:pPr marL="436626" lvl="1" indent="-171450" defTabSz="530352">
              <a:spcAft>
                <a:spcPts val="600"/>
              </a:spcAft>
              <a:buFont typeface="Arial" panose="020B0604020202020204" pitchFamily="34" charset="0"/>
              <a:buChar char="•"/>
            </a:pPr>
            <a:r>
              <a:rPr lang="en-US" sz="1044" kern="1200" dirty="0">
                <a:solidFill>
                  <a:schemeClr val="tx1"/>
                </a:solidFill>
                <a:latin typeface="+mn-lt"/>
                <a:ea typeface="+mn-ea"/>
                <a:cs typeface="+mn-cs"/>
              </a:rPr>
              <a:t>Economic ruin for businesses large and small​</a:t>
            </a:r>
          </a:p>
          <a:p>
            <a:pPr marL="436626" lvl="1" indent="-171450" defTabSz="530352">
              <a:spcAft>
                <a:spcPts val="600"/>
              </a:spcAft>
              <a:buFont typeface="Arial" panose="020B0604020202020204" pitchFamily="34" charset="0"/>
              <a:buChar char="•"/>
            </a:pPr>
            <a:r>
              <a:rPr lang="en-US" sz="1044" kern="1200" dirty="0">
                <a:solidFill>
                  <a:schemeClr val="tx1"/>
                </a:solidFill>
                <a:latin typeface="+mn-lt"/>
                <a:ea typeface="+mn-ea"/>
                <a:cs typeface="+mn-cs"/>
              </a:rPr>
              <a:t>Other jobs typically secure for males</a:t>
            </a:r>
          </a:p>
          <a:p>
            <a:pPr marL="436626" lvl="1" indent="-171450" defTabSz="530352">
              <a:spcAft>
                <a:spcPts val="600"/>
              </a:spcAft>
              <a:buFont typeface="Arial" panose="020B0604020202020204" pitchFamily="34" charset="0"/>
              <a:buChar char="•"/>
            </a:pPr>
            <a:r>
              <a:rPr lang="en-US" sz="1044" kern="1200" dirty="0">
                <a:solidFill>
                  <a:schemeClr val="tx1"/>
                </a:solidFill>
                <a:latin typeface="+mn-lt"/>
                <a:ea typeface="+mn-ea"/>
                <a:cs typeface="+mn-cs"/>
              </a:rPr>
              <a:t>Hopeless confidence or lack of conviction?</a:t>
            </a:r>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p:cNvSpPr>
          <p:nvPr/>
        </p:nvSpPr>
        <p:spPr>
          <a:xfrm>
            <a:off x="11205252" y="6176965"/>
            <a:ext cx="265533" cy="212058"/>
          </a:xfrm>
          <a:prstGeom prst="rect">
            <a:avLst/>
          </a:prstGeom>
        </p:spPr>
        <p:txBody>
          <a:bodyPr/>
          <a:lstStyle/>
          <a:p>
            <a:pPr defTabSz="530352">
              <a:spcAft>
                <a:spcPts val="600"/>
              </a:spcAft>
            </a:pPr>
            <a:fld id="{B5CEABB6-07DC-46E8-9B57-56EC44A396E5}" type="slidenum">
              <a:rPr lang="en-US" sz="1044" kern="1200">
                <a:solidFill>
                  <a:schemeClr val="tx1"/>
                </a:solidFill>
                <a:latin typeface="+mn-lt"/>
                <a:ea typeface="+mn-ea"/>
                <a:cs typeface="+mn-cs"/>
              </a:rPr>
              <a:pPr defTabSz="530352">
                <a:spcAft>
                  <a:spcPts val="600"/>
                </a:spcAft>
              </a:pPr>
              <a:t>8</a:t>
            </a:fld>
            <a:endParaRPr lang="en-US"/>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422211" y="898524"/>
            <a:ext cx="7992562" cy="2029967"/>
          </a:xfrm>
        </p:spPr>
        <p:txBody>
          <a:bodyPr>
            <a:noAutofit/>
          </a:bodyPr>
          <a:lstStyle/>
          <a:p>
            <a:r>
              <a:rPr lang="en-US" sz="4800" dirty="0"/>
              <a:t>Stress Levels V Mental Health History</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4052641" y="3440364"/>
            <a:ext cx="7615274" cy="3098548"/>
          </a:xfrm>
        </p:spPr>
        <p:txBody>
          <a:bodyPr>
            <a:normAutofit/>
          </a:bodyPr>
          <a:lstStyle/>
          <a:p>
            <a:pPr marL="0" indent="0">
              <a:lnSpc>
                <a:spcPct val="100000"/>
              </a:lnSpc>
              <a:buNone/>
            </a:pPr>
            <a:r>
              <a:rPr lang="en-US" sz="2800" dirty="0"/>
              <a:t>Does the history of one’s mental health affect how they view current events?</a:t>
            </a:r>
          </a:p>
          <a:p>
            <a:pPr marL="0" indent="0">
              <a:buNone/>
            </a:pPr>
            <a:endParaRPr lang="en-US" dirty="0"/>
          </a:p>
          <a:p>
            <a:pPr marL="0" indent="0">
              <a:buNone/>
            </a:pPr>
            <a:br>
              <a:rPr lang="en-US" sz="900" dirty="0"/>
            </a:br>
            <a:endParaRPr lang="en-US" sz="900" dirty="0"/>
          </a:p>
          <a:p>
            <a:pPr marL="0" indent="0">
              <a:buNone/>
            </a:pPr>
            <a:endParaRPr lang="en-US" sz="900" dirty="0"/>
          </a:p>
          <a:p>
            <a:pPr marL="0" indent="0">
              <a:buNone/>
            </a:pPr>
            <a:r>
              <a:rPr lang="en-US" sz="800" dirty="0"/>
              <a:t>Disclaimer: Mental Health History is self reported here and is not in any way endorsed or supported by a medical professional</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71af3243-3dd4-4a8d-8c0d-dd76da1f02a5"/>
    <ds:schemaRef ds:uri="http://www.w3.org/XML/1998/namespace"/>
    <ds:schemaRef ds:uri="http://purl.org/dc/elements/1.1/"/>
    <ds:schemaRef ds:uri="http://purl.org/dc/terms/"/>
    <ds:schemaRef ds:uri="http://purl.org/dc/dcmitype/"/>
    <ds:schemaRef ds:uri="http://schemas.microsoft.com/office/2006/metadata/properties"/>
    <ds:schemaRef ds:uri="http://schemas.microsoft.com/office/infopath/2007/PartnerControls"/>
    <ds:schemaRef ds:uri="16c05727-aa75-4e4a-9b5f-8a80a1165891"/>
    <ds:schemaRef ds:uri="230e9df3-be65-4c73-a93b-d1236ebd677e"/>
    <ds:schemaRef ds:uri="http://schemas.microsoft.com/office/2006/documentManagement/types"/>
    <ds:schemaRef ds:uri="http://schemas.openxmlformats.org/package/2006/metadata/core-properties"/>
    <ds:schemaRef ds:uri="http://schemas.microsoft.com/sharepoint/v3"/>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{C3393ECE-4FF7-440D-9DF5-100D23961B91}tf33968143_win32</Template>
  <TotalTime>69</TotalTime>
  <Words>509</Words>
  <Application>Microsoft Office PowerPoint</Application>
  <PresentationFormat>Widescreen</PresentationFormat>
  <Paragraphs>87</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Wingdings</vt:lpstr>
      <vt:lpstr>Custom</vt:lpstr>
      <vt:lpstr>Quarantine &amp; Stress Levels</vt:lpstr>
      <vt:lpstr>Comparisons</vt:lpstr>
      <vt:lpstr>Which one affected/was affected by which?</vt:lpstr>
      <vt:lpstr>Stress Levels v. Days indoors​</vt:lpstr>
      <vt:lpstr>Stress Levels v. Days indoors</vt:lpstr>
      <vt:lpstr>Stress Levels V. Occupation</vt:lpstr>
      <vt:lpstr>Stress Levels V. Occupation</vt:lpstr>
      <vt:lpstr>Stress Levels V Occupation (Cont.)</vt:lpstr>
      <vt:lpstr>Stress Levels V Mental Health History</vt:lpstr>
      <vt:lpstr>Stress Levels V Mental Health History</vt:lpstr>
      <vt:lpstr>Final Quarantine takeaways​</vt:lpstr>
      <vt:lpstr>Credit and Attributions: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Quarantine &amp; Stress Levels</dc:title>
  <dc:creator>Kyle Reep</dc:creator>
  <cp:lastModifiedBy>Kyle Reep</cp:lastModifiedBy>
  <cp:revision>1</cp:revision>
  <dcterms:created xsi:type="dcterms:W3CDTF">2024-02-01T08:01:30Z</dcterms:created>
  <dcterms:modified xsi:type="dcterms:W3CDTF">2024-02-01T09:11:09Z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